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99" r:id="rId3"/>
    <p:sldId id="258" r:id="rId4"/>
    <p:sldId id="260" r:id="rId5"/>
    <p:sldId id="261" r:id="rId6"/>
    <p:sldId id="262" r:id="rId7"/>
    <p:sldId id="265" r:id="rId8"/>
    <p:sldId id="268" r:id="rId9"/>
    <p:sldId id="267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9" r:id="rId18"/>
    <p:sldId id="278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59" r:id="rId38"/>
    <p:sldId id="298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AFF"/>
    <a:srgbClr val="5ED4F0"/>
    <a:srgbClr val="129ED0"/>
    <a:srgbClr val="3EC0EE"/>
    <a:srgbClr val="A2E0F4"/>
    <a:srgbClr val="8DE3F7"/>
    <a:srgbClr val="14AED2"/>
    <a:srgbClr val="EB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7101B-E554-49A5-8FC1-34F6BFA20663}" type="datetimeFigureOut">
              <a:rPr lang="ru-RU" smtClean="0"/>
              <a:t>16.06.2012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FC51A-E4E8-4C08-8207-E8194B643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777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FC51A-E4E8-4C08-8207-E8194B6434C5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236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291AF-C98B-42FB-85A9-960A6E7A10CA}" type="datetimeFigureOut">
              <a:rPr lang="ru-RU"/>
              <a:pPr>
                <a:defRPr/>
              </a:pPr>
              <a:t>16.06.2012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D145-2218-477B-ACFA-7F1D75370C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784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E4126-3B31-4593-941D-E52A61270872}" type="datetimeFigureOut">
              <a:rPr lang="ru-RU"/>
              <a:pPr>
                <a:defRPr/>
              </a:pPr>
              <a:t>16.06.2012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204EB-795D-4747-871D-81191B4FE3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037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2BE31-6906-4DC9-B707-DA243F6B9833}" type="datetimeFigureOut">
              <a:rPr lang="ru-RU"/>
              <a:pPr>
                <a:defRPr/>
              </a:pPr>
              <a:t>16.06.2012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7F3A1-20BE-4C81-A740-9E57DA0ADD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276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gradFill rotWithShape="1">
          <a:gsLst>
            <a:gs pos="0">
              <a:srgbClr val="129ED0"/>
            </a:gs>
            <a:gs pos="39999">
              <a:srgbClr val="5ED4F0"/>
            </a:gs>
            <a:gs pos="70000">
              <a:srgbClr val="A2E0F4"/>
            </a:gs>
            <a:gs pos="100000">
              <a:srgbClr val="EBFAFF"/>
            </a:gs>
          </a:gsLst>
          <a:lin ang="135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58A27-6469-47E9-B50B-32F619F63DF2}" type="datetimeFigureOut">
              <a:rPr lang="ru-RU"/>
              <a:pPr>
                <a:defRPr/>
              </a:pPr>
              <a:t>16.06.2012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368BC-A4BE-4AB2-919B-10D62D3B90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437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DBFB1-FC90-4916-A2C6-25F5F967E30F}" type="datetimeFigureOut">
              <a:rPr lang="ru-RU"/>
              <a:pPr>
                <a:defRPr/>
              </a:pPr>
              <a:t>16.06.2012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1B006-1113-4217-B91D-764EB01438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27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222ED-D782-4EBC-B1A9-BF8D30D45FD3}" type="datetimeFigureOut">
              <a:rPr lang="ru-RU"/>
              <a:pPr>
                <a:defRPr/>
              </a:pPr>
              <a:t>16.06.2012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32AB8-C516-4B29-80D2-10DE84B75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436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F9937-2C74-476A-AF5A-B899F25549F5}" type="datetimeFigureOut">
              <a:rPr lang="ru-RU"/>
              <a:pPr>
                <a:defRPr/>
              </a:pPr>
              <a:t>16.06.2012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10485-E9A5-4BA1-A900-5B26221098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868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080AB-A97B-46F0-AE8E-5DA98AF08749}" type="datetimeFigureOut">
              <a:rPr lang="ru-RU"/>
              <a:pPr>
                <a:defRPr/>
              </a:pPr>
              <a:t>16.06.2012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1C355-F365-4328-A49E-E411A2A2FB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827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790FD-7905-4A17-8B7D-CE50E19DBDE6}" type="datetimeFigureOut">
              <a:rPr lang="ru-RU"/>
              <a:pPr>
                <a:defRPr/>
              </a:pPr>
              <a:t>16.06.2012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D8EB6-1F54-49D0-8226-84F6E5E2B8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044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666EE-4920-44E1-8EE2-EB45A3285C68}" type="datetimeFigureOut">
              <a:rPr lang="ru-RU"/>
              <a:pPr>
                <a:defRPr/>
              </a:pPr>
              <a:t>16.06.2012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9AF14-8D47-43E1-AD51-DF47C03C6B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362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BBD2F-42DE-4E2E-8971-069FF8E03F03}" type="datetimeFigureOut">
              <a:rPr lang="ru-RU"/>
              <a:pPr>
                <a:defRPr/>
              </a:pPr>
              <a:t>16.06.2012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F7BD6-2F71-4BEC-97C1-B37E63E99C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20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4AED2"/>
            </a:gs>
            <a:gs pos="39999">
              <a:srgbClr val="8DE3F7"/>
            </a:gs>
            <a:gs pos="70000">
              <a:srgbClr val="A2E0F4"/>
            </a:gs>
            <a:gs pos="100000">
              <a:srgbClr val="EBFAFF"/>
            </a:gs>
          </a:gsLst>
          <a:lin ang="135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205000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728788" cy="1657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0" y="274638"/>
            <a:ext cx="70675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838606-7919-46A1-8F72-172C0E4AC031}" type="datetimeFigureOut">
              <a:rPr lang="ru-RU"/>
              <a:pPr>
                <a:defRPr/>
              </a:pPr>
              <a:t>16.06.2012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941514-C1B6-4EC6-8625-A25007A93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 b="1" kern="1200" spc="50">
          <a:ln w="11430"/>
          <a:gradFill>
            <a:gsLst>
              <a:gs pos="25000">
                <a:schemeClr val="accent2">
                  <a:satMod val="155000"/>
                </a:schemeClr>
              </a:gs>
              <a:gs pos="100000">
                <a:schemeClr val="accent2">
                  <a:shade val="45000"/>
                  <a:satMod val="165000"/>
                </a:schemeClr>
              </a:gs>
            </a:gsLst>
            <a:lin ang="5400000"/>
          </a:gra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Constantia" pitchFamily="18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nstant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nstant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nstant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nstant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nstant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nstant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nstant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nstant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4E6D"/>
          </a:solidFill>
          <a:latin typeface="Constantia" pitchFamily="18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004E6D"/>
          </a:solidFill>
          <a:latin typeface="Constantia" pitchFamily="18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04E6D"/>
          </a:solidFill>
          <a:latin typeface="Constantia" pitchFamily="18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4E6D"/>
          </a:solidFill>
          <a:latin typeface="Constantia" pitchFamily="18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4E6D"/>
          </a:solidFill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5.jpg"/><Relationship Id="rId7" Type="http://schemas.openxmlformats.org/officeDocument/2006/relationships/image" Target="../media/image39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slide" Target="slide2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37.xml"/><Relationship Id="rId3" Type="http://schemas.openxmlformats.org/officeDocument/2006/relationships/slide" Target="slide8.xml"/><Relationship Id="rId7" Type="http://schemas.openxmlformats.org/officeDocument/2006/relationships/slide" Target="slide21.xml"/><Relationship Id="rId12" Type="http://schemas.openxmlformats.org/officeDocument/2006/relationships/slide" Target="slide3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9.xml"/><Relationship Id="rId11" Type="http://schemas.openxmlformats.org/officeDocument/2006/relationships/slide" Target="slide29.xml"/><Relationship Id="rId5" Type="http://schemas.openxmlformats.org/officeDocument/2006/relationships/slide" Target="slide17.xml"/><Relationship Id="rId10" Type="http://schemas.openxmlformats.org/officeDocument/2006/relationships/slide" Target="slide31.xml"/><Relationship Id="rId4" Type="http://schemas.openxmlformats.org/officeDocument/2006/relationships/slide" Target="slide13.xml"/><Relationship Id="rId9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93.jpg"/><Relationship Id="rId7" Type="http://schemas.openxmlformats.org/officeDocument/2006/relationships/image" Target="../media/image97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6.jpg"/><Relationship Id="rId5" Type="http://schemas.openxmlformats.org/officeDocument/2006/relationships/image" Target="../media/image95.png"/><Relationship Id="rId4" Type="http://schemas.openxmlformats.org/officeDocument/2006/relationships/image" Target="../media/image94.jpg"/><Relationship Id="rId9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01.jpg"/><Relationship Id="rId7" Type="http://schemas.openxmlformats.org/officeDocument/2006/relationships/image" Target="../media/image10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gif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22.jpg"/><Relationship Id="rId7" Type="http://schemas.openxmlformats.org/officeDocument/2006/relationships/image" Target="../media/image123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g"/><Relationship Id="rId5" Type="http://schemas.openxmlformats.org/officeDocument/2006/relationships/image" Target="../media/image115.jpg"/><Relationship Id="rId4" Type="http://schemas.openxmlformats.org/officeDocument/2006/relationships/image" Target="../media/image11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7" Type="http://schemas.openxmlformats.org/officeDocument/2006/relationships/image" Target="../media/image132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g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36.jpg"/><Relationship Id="rId4" Type="http://schemas.openxmlformats.org/officeDocument/2006/relationships/image" Target="../media/image135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foto.ionflux.ru/foto/673130.html" TargetMode="External"/><Relationship Id="rId13" Type="http://schemas.openxmlformats.org/officeDocument/2006/relationships/hyperlink" Target="http://tours-tv.com/ru/Titicaca-lake" TargetMode="External"/><Relationship Id="rId3" Type="http://schemas.openxmlformats.org/officeDocument/2006/relationships/hyperlink" Target="http://spear.forum2x2.ru/t8-topic" TargetMode="External"/><Relationship Id="rId7" Type="http://schemas.openxmlformats.org/officeDocument/2006/relationships/hyperlink" Target="http://www.embassyalliance.com/malaysia/borneo_sarawak/attractions/" TargetMode="External"/><Relationship Id="rId12" Type="http://schemas.openxmlformats.org/officeDocument/2006/relationships/hyperlink" Target="http://www.marshruty.ru/Photos/Photo.aspx?PhotoID=31dd44f8-8120-436e-ba0f-3215885785d0&amp;Size=XL" TargetMode="External"/><Relationship Id="rId2" Type="http://schemas.openxmlformats.org/officeDocument/2006/relationships/hyperlink" Target="http://www.toursfera.ru/tours/mertvoe_more/5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-borneo.blogspot.com/2005_04_01_archive.html" TargetMode="External"/><Relationship Id="rId11" Type="http://schemas.openxmlformats.org/officeDocument/2006/relationships/hyperlink" Target="http://priroda-foto.ru/ldi-antarktidi.html" TargetMode="External"/><Relationship Id="rId5" Type="http://schemas.openxmlformats.org/officeDocument/2006/relationships/hyperlink" Target="http://etudy.narod.ru/etudy/etudy46-80/etudy_48.htm" TargetMode="External"/><Relationship Id="rId10" Type="http://schemas.openxmlformats.org/officeDocument/2006/relationships/hyperlink" Target="http://wallpaper.zoda.ru/sky/wpgnrkg.html" TargetMode="External"/><Relationship Id="rId4" Type="http://schemas.openxmlformats.org/officeDocument/2006/relationships/hyperlink" Target="http://www.liveinternet.ru/users/dalimond/post161916140/" TargetMode="External"/><Relationship Id="rId9" Type="http://schemas.openxmlformats.org/officeDocument/2006/relationships/hyperlink" Target="http://ekabu.ru/26169-ldy-antarktidy.html" TargetMode="External"/><Relationship Id="rId14" Type="http://schemas.openxmlformats.org/officeDocument/2006/relationships/hyperlink" Target="http://www.poedem.ru/country/peru/photos/arekipaiozeratitikaka/7559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14700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atin typeface="Comic Sans MS" pitchFamily="66" charset="0"/>
              </a:rPr>
              <a:t>Высоты и глубины Земли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509120"/>
            <a:ext cx="8568952" cy="2040632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Презентация выполнена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учителем географии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ОКУ «Санаторная школа-интернат </a:t>
            </a:r>
            <a:r>
              <a:rPr lang="ru-RU" dirty="0" err="1" smtClean="0">
                <a:solidFill>
                  <a:srgbClr val="002060"/>
                </a:solidFill>
                <a:latin typeface="Comic Sans MS" pitchFamily="66" charset="0"/>
              </a:rPr>
              <a:t>г.Калининска</a:t>
            </a:r>
            <a:r>
              <a:rPr lang="ru-RU" smtClean="0">
                <a:solidFill>
                  <a:srgbClr val="002060"/>
                </a:solidFill>
                <a:latin typeface="Comic Sans MS" pitchFamily="66" charset="0"/>
              </a:rPr>
              <a:t>» Орловой О.В.</a:t>
            </a:r>
            <a:endParaRPr lang="ru-RU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636944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Comic Sans MS" pitchFamily="66" charset="0"/>
              </a:rPr>
              <a:t>Пещерная </a:t>
            </a:r>
            <a:r>
              <a:rPr lang="ru-RU" dirty="0" smtClean="0">
                <a:latin typeface="Comic Sans MS" pitchFamily="66" charset="0"/>
              </a:rPr>
              <a:t>система</a:t>
            </a:r>
            <a:br>
              <a:rPr lang="ru-RU" dirty="0" smtClean="0">
                <a:latin typeface="Comic Sans MS" pitchFamily="66" charset="0"/>
              </a:rPr>
            </a:b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Резо</a:t>
            </a:r>
            <a:r>
              <a:rPr lang="ru-RU" dirty="0">
                <a:latin typeface="Comic Sans MS" pitchFamily="66" charset="0"/>
              </a:rPr>
              <a:t>-Жан-Бернар </a:t>
            </a: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748" y="1663436"/>
            <a:ext cx="6239838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Текст 9"/>
          <p:cNvSpPr>
            <a:spLocks noGrp="1"/>
          </p:cNvSpPr>
          <p:nvPr>
            <p:ph type="body" sz="half" idx="4294967295"/>
          </p:nvPr>
        </p:nvSpPr>
        <p:spPr>
          <a:xfrm>
            <a:off x="0" y="2051050"/>
            <a:ext cx="2700338" cy="4691063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/>
              <a:t> </a:t>
            </a:r>
            <a:r>
              <a:rPr lang="ru-RU" sz="2400" b="1" dirty="0" smtClean="0">
                <a:latin typeface="Comic Sans MS" pitchFamily="66" charset="0"/>
              </a:rPr>
              <a:t>во французском департаменте</a:t>
            </a:r>
            <a:endParaRPr lang="ru-RU" sz="2400" b="1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Comic Sans MS" pitchFamily="66" charset="0"/>
              </a:rPr>
              <a:t> Верхняя Савойя долго держала мировой рекорд по глубине – 1602м.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1" y="1632457"/>
            <a:ext cx="6179839" cy="5060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1" y="1632457"/>
            <a:ext cx="6303596" cy="50532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663436"/>
            <a:ext cx="6179839" cy="50489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9762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48" y="764704"/>
            <a:ext cx="4158460" cy="554461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178696" cy="4691063"/>
          </a:xfrm>
        </p:spPr>
        <p:txBody>
          <a:bodyPr/>
          <a:lstStyle/>
          <a:p>
            <a:r>
              <a:rPr lang="ru-RU" sz="2800" b="1" dirty="0" smtClean="0">
                <a:latin typeface="Comic Sans MS" pitchFamily="66" charset="0"/>
              </a:rPr>
              <a:t>В 1998 году польские спелеологи  в Австрийских Альпах около Зальцбурга на дне пещеры </a:t>
            </a:r>
            <a:r>
              <a:rPr lang="ru-RU" sz="2800" b="1" i="1" u="sng" dirty="0" err="1" smtClean="0">
                <a:solidFill>
                  <a:srgbClr val="002060"/>
                </a:solidFill>
                <a:latin typeface="Comic Sans MS" pitchFamily="66" charset="0"/>
              </a:rPr>
              <a:t>Лампрехтсофен</a:t>
            </a:r>
            <a:r>
              <a:rPr lang="ru-RU" sz="2800" b="1" i="1" u="sng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2800" b="1" dirty="0" smtClean="0">
                <a:latin typeface="Comic Sans MS" pitchFamily="66" charset="0"/>
              </a:rPr>
              <a:t>нашли колодец глубиной 1632м.</a:t>
            </a:r>
            <a:endParaRPr lang="ru-RU" sz="28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97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Объект 1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371404"/>
            <a:ext cx="5111750" cy="365640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2813" y="1484784"/>
            <a:ext cx="3358009" cy="4691063"/>
          </a:xfrm>
        </p:spPr>
        <p:txBody>
          <a:bodyPr/>
          <a:lstStyle/>
          <a:p>
            <a:r>
              <a:rPr lang="ru-RU" sz="2400" b="1" dirty="0" smtClean="0">
                <a:latin typeface="Comic Sans MS" pitchFamily="66" charset="0"/>
              </a:rPr>
              <a:t>В январе 2001 года украинская группа на Западном Кавказе в Грузии обнаружила </a:t>
            </a:r>
            <a:r>
              <a:rPr lang="ru-RU" sz="2800" b="1" i="1" u="sng" dirty="0" smtClean="0">
                <a:solidFill>
                  <a:srgbClr val="002060"/>
                </a:solidFill>
                <a:latin typeface="Comic Sans MS" pitchFamily="66" charset="0"/>
              </a:rPr>
              <a:t>пещеру, названную Вороньей</a:t>
            </a:r>
            <a:r>
              <a:rPr lang="ru-RU" sz="2800" b="1" dirty="0" smtClean="0">
                <a:latin typeface="Comic Sans MS" pitchFamily="66" charset="0"/>
              </a:rPr>
              <a:t>,</a:t>
            </a:r>
            <a:r>
              <a:rPr lang="ru-RU" sz="2400" b="1" dirty="0" smtClean="0">
                <a:latin typeface="Comic Sans MS" pitchFamily="66" charset="0"/>
              </a:rPr>
              <a:t> дно которой находится в 1710 м. от поверхности – глубже, чем дно Большого Каньона.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129" y="188640"/>
            <a:ext cx="5081977" cy="6343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130" y="198124"/>
            <a:ext cx="5053912" cy="6480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128" y="204695"/>
            <a:ext cx="5289207" cy="6473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279" y="253008"/>
            <a:ext cx="5293461" cy="6425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822" y="198124"/>
            <a:ext cx="5442374" cy="6480370"/>
          </a:xfrm>
          <a:prstGeom prst="rect">
            <a:avLst/>
          </a:prstGeom>
        </p:spPr>
      </p:pic>
      <p:sp>
        <p:nvSpPr>
          <p:cNvPr id="2" name="Стрелка влево 1">
            <a:hlinkClick r:id="rId8" action="ppaction://hlinksldjump"/>
          </p:cNvPr>
          <p:cNvSpPr/>
          <p:nvPr/>
        </p:nvSpPr>
        <p:spPr>
          <a:xfrm>
            <a:off x="7923457" y="6317989"/>
            <a:ext cx="978408" cy="2423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32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3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0"/>
                            </p:stCondLst>
                            <p:childTnLst>
                              <p:par>
                                <p:cTn id="22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Comic Sans MS" pitchFamily="66" charset="0"/>
              </a:rPr>
              <a:t>Самый длинный пещерный лабиринт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600200"/>
            <a:ext cx="3034680" cy="4525963"/>
          </a:xfrm>
        </p:spPr>
        <p:txBody>
          <a:bodyPr/>
          <a:lstStyle/>
          <a:p>
            <a:r>
              <a:rPr lang="ru-RU" sz="2800" b="1" dirty="0" smtClean="0">
                <a:latin typeface="Comic Sans MS" pitchFamily="66" charset="0"/>
              </a:rPr>
              <a:t>В Кентукки (США) находится самая обширная в мире система природных туннелей – </a:t>
            </a:r>
            <a:r>
              <a:rPr lang="ru-RU" sz="2800" b="1" i="1" u="sng" dirty="0" smtClean="0">
                <a:solidFill>
                  <a:srgbClr val="002060"/>
                </a:solidFill>
                <a:latin typeface="Comic Sans MS" pitchFamily="66" charset="0"/>
              </a:rPr>
              <a:t>Мамонтова пещера.</a:t>
            </a:r>
            <a:endParaRPr lang="ru-RU" sz="2800" b="1" i="1" u="sng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772816"/>
            <a:ext cx="5029200" cy="3904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772816"/>
            <a:ext cx="5029200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7" y="1772816"/>
            <a:ext cx="5197655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2904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3338" y="2871797"/>
            <a:ext cx="3411565" cy="3460864"/>
          </a:xfrm>
        </p:spPr>
        <p:txBody>
          <a:bodyPr/>
          <a:lstStyle/>
          <a:p>
            <a:r>
              <a:rPr lang="ru-RU" sz="2400" b="1" dirty="0" smtClean="0">
                <a:latin typeface="Comic Sans MS" pitchFamily="66" charset="0"/>
              </a:rPr>
              <a:t>Разведанная длина туннелей и камер  Мамонтовой пещеры превышает 555км. – больше, чем в лондонском метро.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80560"/>
            <a:ext cx="4320480" cy="28774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821"/>
            <a:ext cx="4535714" cy="30454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127" y="15668"/>
            <a:ext cx="4262873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6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16633"/>
            <a:ext cx="7704856" cy="2160239"/>
          </a:xfrm>
        </p:spPr>
        <p:txBody>
          <a:bodyPr/>
          <a:lstStyle/>
          <a:p>
            <a:r>
              <a:rPr lang="ru-RU" sz="2400" dirty="0" smtClean="0">
                <a:latin typeface="Comic Sans MS" pitchFamily="66" charset="0"/>
              </a:rPr>
              <a:t>Этот лабиринт проточен за последние 30 млн. лет водами реки Грин-Ривер, торившей свой путь сквозь слои песчаника и известняка. Благодаря присутствию кислоты вода причудливо разъедала известняк. 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88096"/>
            <a:ext cx="6336704" cy="47006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88096"/>
            <a:ext cx="7044619" cy="4700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683" y="1988095"/>
            <a:ext cx="7036591" cy="4691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50" y="1984322"/>
            <a:ext cx="7136998" cy="4873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02" y="1973947"/>
            <a:ext cx="7107446" cy="4798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608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3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59" y="1"/>
            <a:ext cx="8532441" cy="1988840"/>
          </a:xfrm>
        </p:spPr>
        <p:txBody>
          <a:bodyPr/>
          <a:lstStyle/>
          <a:p>
            <a:r>
              <a:rPr lang="ru-RU" sz="2400" b="1" dirty="0" smtClean="0">
                <a:latin typeface="Comic Sans MS" pitchFamily="66" charset="0"/>
              </a:rPr>
              <a:t>Примерно миллион лет назад ущелье реки углубилось и осушило большинство подземных пустот, которые не осыпаются, поскольку их стены и своды сложены из крепкого песчаника.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7056784" cy="5116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1628800"/>
            <a:ext cx="7076757" cy="5116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7076756" cy="5133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11" y="1619494"/>
            <a:ext cx="7477844" cy="5125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672" y="1488385"/>
            <a:ext cx="7388583" cy="523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Стрелка влево 1">
            <a:hlinkClick r:id="rId7" action="ppaction://hlinksldjump"/>
          </p:cNvPr>
          <p:cNvSpPr/>
          <p:nvPr/>
        </p:nvSpPr>
        <p:spPr>
          <a:xfrm>
            <a:off x="329176" y="6494820"/>
            <a:ext cx="564767" cy="2423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25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2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-30832"/>
            <a:ext cx="7067550" cy="939552"/>
          </a:xfrm>
        </p:spPr>
        <p:txBody>
          <a:bodyPr/>
          <a:lstStyle/>
          <a:p>
            <a:r>
              <a:rPr lang="ru-RU" dirty="0" smtClean="0">
                <a:latin typeface="Comic Sans MS" pitchFamily="66" charset="0"/>
              </a:rPr>
              <a:t>Мощь Колорадо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3996" y="1522247"/>
            <a:ext cx="3534041" cy="4525963"/>
          </a:xfrm>
        </p:spPr>
        <p:txBody>
          <a:bodyPr/>
          <a:lstStyle/>
          <a:p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</a:rPr>
              <a:t>Большой Каньон – самое крупное в мире ущелье, протянувшееся вдоль реки Колорадо в Аризоне (США) на 444 км. при ширине до 29 км. и глубине до 1,6 км. Оно проточено рекой. Миллионы лет суша поднималась все выше, а вода врезалась в горные породы все глубже, чтобы продолжать путь к морю.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628800"/>
            <a:ext cx="4992555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628800"/>
            <a:ext cx="5112569" cy="3931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8976"/>
            <a:ext cx="5256584" cy="4391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22247"/>
            <a:ext cx="5256584" cy="4357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68534"/>
            <a:ext cx="5256584" cy="4465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724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85" y="188640"/>
            <a:ext cx="5133256" cy="4525963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FF00"/>
                </a:solidFill>
                <a:latin typeface="Comic Sans MS" pitchFamily="66" charset="0"/>
              </a:rPr>
              <a:t>Побочным эффектом этой работы стало обнажение пластов породы, отложившихся в разные геологические эпохи, и стены каньона наглядно демонстрируют их последовательность. У самого дна обнаруживаются древнейшие породы, возникшие 4 млрд. лет назад, когда Земля только формировалась. Благодаря сухому климату крутые борта ущелья не размыты и «геологическая» летопись на них легко читается.</a:t>
            </a:r>
            <a:endParaRPr lang="ru-RU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" name="Стрелка влево 1">
            <a:hlinkClick r:id="rId3" action="ppaction://hlinksldjump"/>
          </p:cNvPr>
          <p:cNvSpPr/>
          <p:nvPr/>
        </p:nvSpPr>
        <p:spPr>
          <a:xfrm>
            <a:off x="7596336" y="6471796"/>
            <a:ext cx="720080" cy="2423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9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944" y="27678"/>
            <a:ext cx="7967056" cy="11521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omic Sans MS" pitchFamily="66" charset="0"/>
              </a:rPr>
              <a:t>Эверест - </a:t>
            </a:r>
            <a:r>
              <a:rPr lang="ru-RU" dirty="0">
                <a:latin typeface="Comic Sans MS" pitchFamily="66" charset="0"/>
              </a:rPr>
              <a:t/>
            </a:r>
            <a:br>
              <a:rPr lang="ru-RU" dirty="0">
                <a:latin typeface="Comic Sans MS" pitchFamily="66" charset="0"/>
              </a:rPr>
            </a:br>
            <a:r>
              <a:rPr lang="ru-RU" dirty="0" smtClean="0">
                <a:latin typeface="Comic Sans MS" pitchFamily="66" charset="0"/>
              </a:rPr>
              <a:t>самая высокая гора суши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3707904" cy="4525963"/>
          </a:xfrm>
        </p:spPr>
        <p:txBody>
          <a:bodyPr/>
          <a:lstStyle/>
          <a:p>
            <a:r>
              <a:rPr lang="ru-RU" sz="2800" dirty="0" smtClean="0">
                <a:latin typeface="Comic Sans MS" pitchFamily="66" charset="0"/>
              </a:rPr>
              <a:t>Располагается на </a:t>
            </a:r>
            <a:r>
              <a:rPr lang="ru-RU" sz="2800" dirty="0" err="1" smtClean="0">
                <a:latin typeface="Comic Sans MS" pitchFamily="66" charset="0"/>
              </a:rPr>
              <a:t>непальско</a:t>
            </a:r>
            <a:r>
              <a:rPr lang="ru-RU" sz="2800" dirty="0" smtClean="0">
                <a:latin typeface="Comic Sans MS" pitchFamily="66" charset="0"/>
              </a:rPr>
              <a:t>-тибетской границе в Гималаях и поднялась над уровнем моря на 8848м. 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060848"/>
            <a:ext cx="5132036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237" y="2060848"/>
            <a:ext cx="5162419" cy="4248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060848"/>
            <a:ext cx="5132036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88" y="2077300"/>
            <a:ext cx="5140267" cy="4243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236" y="2077300"/>
            <a:ext cx="5135711" cy="4232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138" y="1988840"/>
            <a:ext cx="5325954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07913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3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500"/>
                            </p:stCondLst>
                            <p:childTnLst>
                              <p:par>
                                <p:cTn id="24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326838"/>
            <a:ext cx="5040560" cy="5001419"/>
          </a:xfrm>
        </p:spPr>
        <p:txBody>
          <a:bodyPr/>
          <a:lstStyle/>
          <a:p>
            <a:pPr marL="0" indent="0">
              <a:buNone/>
            </a:pPr>
            <a:r>
              <a:rPr lang="ru-RU" sz="2400" b="1" u="sng" dirty="0" smtClean="0">
                <a:latin typeface="Comic Sans MS" pitchFamily="66" charset="0"/>
              </a:rPr>
              <a:t>Цель:</a:t>
            </a:r>
            <a:r>
              <a:rPr lang="ru-RU" sz="2400" b="1" dirty="0" smtClean="0">
                <a:latin typeface="Comic Sans MS" pitchFamily="66" charset="0"/>
              </a:rPr>
              <a:t>  </a:t>
            </a:r>
            <a:r>
              <a:rPr lang="ru-RU" sz="2400" i="1" dirty="0" smtClean="0">
                <a:latin typeface="Comic Sans MS" pitchFamily="66" charset="0"/>
              </a:rPr>
              <a:t>Изучая на уроках географии нашу планету, мы решили </a:t>
            </a:r>
            <a:r>
              <a:rPr lang="ru-RU" sz="2400" b="1" i="1" u="sng" dirty="0" smtClean="0">
                <a:latin typeface="Comic Sans MS" pitchFamily="66" charset="0"/>
              </a:rPr>
              <a:t>выяснить -  какие объекты  на нашей Земле самые  высокие и самые глубокие. </a:t>
            </a:r>
          </a:p>
          <a:p>
            <a:pPr marL="0" indent="0">
              <a:buNone/>
            </a:pPr>
            <a:r>
              <a:rPr lang="ru-RU" sz="2400" b="1" dirty="0" smtClean="0">
                <a:latin typeface="Comic Sans MS" pitchFamily="66" charset="0"/>
              </a:rPr>
              <a:t>Задачи: </a:t>
            </a:r>
            <a:r>
              <a:rPr lang="ru-RU" sz="2400" i="1" dirty="0" smtClean="0">
                <a:latin typeface="Comic Sans MS" pitchFamily="66" charset="0"/>
              </a:rPr>
              <a:t>1. Изучить разные информационные источники,</a:t>
            </a:r>
          </a:p>
          <a:p>
            <a:pPr marL="0" indent="0">
              <a:buNone/>
            </a:pPr>
            <a:r>
              <a:rPr lang="ru-RU" sz="2400" i="1" dirty="0" smtClean="0">
                <a:latin typeface="Comic Sans MS" pitchFamily="66" charset="0"/>
              </a:rPr>
              <a:t> 2. Выяснить, какие географические объекты нашей планеты являются самыми высокими и глубокими,</a:t>
            </a:r>
          </a:p>
          <a:p>
            <a:pPr marL="0" indent="0">
              <a:buNone/>
            </a:pPr>
            <a:r>
              <a:rPr lang="ru-RU" sz="2400" i="1" dirty="0" smtClean="0">
                <a:latin typeface="Comic Sans MS" pitchFamily="66" charset="0"/>
              </a:rPr>
              <a:t>3. Развивать навыки работы с презентацией.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364088" y="980728"/>
            <a:ext cx="3462536" cy="5472608"/>
          </a:xfrm>
        </p:spPr>
        <p:txBody>
          <a:bodyPr/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hlinkClick r:id="rId2" action="ppaction://hlinksldjump"/>
              </a:rPr>
              <a:t>Мертвое море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hlinkClick r:id="rId3" action="ppaction://hlinksldjump"/>
              </a:rPr>
              <a:t>Пещеры 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hlinkClick r:id="rId4" action="ppaction://hlinksldjump"/>
              </a:rPr>
              <a:t>Мамонтова пещера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hlinkClick r:id="rId5" action="ppaction://hlinksldjump"/>
              </a:rPr>
              <a:t>Большой Каньон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hlinkClick r:id="rId6" action="ppaction://hlinksldjump"/>
              </a:rPr>
              <a:t>Эверест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hlinkClick r:id="rId7" action="ppaction://hlinksldjump"/>
              </a:rPr>
              <a:t>Байкал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hlinkClick r:id="rId8" action="ppaction://hlinksldjump"/>
              </a:rPr>
              <a:t>Чимборасо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hlinkClick r:id="rId9" action="ppaction://hlinksldjump"/>
              </a:rPr>
              <a:t>Мауна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hlinkClick r:id="rId9" action="ppaction://hlinksldjump"/>
              </a:rPr>
              <a:t> –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hlinkClick r:id="rId9" action="ppaction://hlinksldjump"/>
              </a:rPr>
              <a:t>Кеа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hlinkClick r:id="rId10" action="ppaction://hlinksldjump"/>
              </a:rPr>
              <a:t>Титикака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hlinkClick r:id="rId11" action="ppaction://hlinksldjump"/>
              </a:rPr>
              <a:t>Тибетское нагорье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hlinkClick r:id="rId12" action="ppaction://hlinksldjump"/>
              </a:rPr>
              <a:t>Марианский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hlinkClick r:id="rId12" action="ppaction://hlinksldjump"/>
              </a:rPr>
              <a:t> желоб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  <a:p>
            <a:endParaRPr lang="ru-RU" dirty="0"/>
          </a:p>
        </p:txBody>
      </p:sp>
      <p:sp>
        <p:nvSpPr>
          <p:cNvPr id="2" name="Стрелка вправо 1">
            <a:hlinkClick r:id="rId13" action="ppaction://hlinksldjump"/>
          </p:cNvPr>
          <p:cNvSpPr/>
          <p:nvPr/>
        </p:nvSpPr>
        <p:spPr>
          <a:xfrm>
            <a:off x="7653492" y="6309320"/>
            <a:ext cx="489204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630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382960"/>
            <a:ext cx="7416824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  <a:t>Отметки8848м. </a:t>
            </a:r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впервые </a:t>
            </a:r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  <a:t>достигли</a:t>
            </a:r>
            <a:b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  <a:t> 29 </a:t>
            </a:r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мая 1953г. Эдмунд Хиллари и </a:t>
            </a:r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800" dirty="0" err="1" smtClean="0">
                <a:solidFill>
                  <a:srgbClr val="002060"/>
                </a:solidFill>
                <a:latin typeface="Comic Sans MS" pitchFamily="66" charset="0"/>
              </a:rPr>
              <a:t>Норэй</a:t>
            </a:r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Comic Sans MS" pitchFamily="66" charset="0"/>
              </a:rPr>
              <a:t>Тенцинг</a:t>
            </a:r>
            <a:r>
              <a:rPr lang="ru-RU" sz="2800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r>
              <a:rPr lang="ru-RU" sz="2800" dirty="0">
                <a:latin typeface="Comic Sans MS" pitchFamily="66" charset="0"/>
              </a:rPr>
              <a:t/>
            </a:r>
            <a:br>
              <a:rPr lang="ru-RU" sz="2800" dirty="0">
                <a:latin typeface="Comic Sans MS" pitchFamily="66" charset="0"/>
              </a:rPr>
            </a:br>
            <a:endParaRPr lang="ru-RU" sz="2800" dirty="0"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77" y="1673424"/>
            <a:ext cx="5184576" cy="5184576"/>
          </a:xfrm>
        </p:spPr>
      </p:pic>
      <p:sp>
        <p:nvSpPr>
          <p:cNvPr id="6" name="TextBox 5"/>
          <p:cNvSpPr txBox="1"/>
          <p:nvPr/>
        </p:nvSpPr>
        <p:spPr>
          <a:xfrm>
            <a:off x="6228184" y="3732308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Comic Sans MS" pitchFamily="66" charset="0"/>
              </a:rPr>
              <a:t>Первые 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Comic Sans MS" pitchFamily="66" charset="0"/>
              </a:rPr>
              <a:t>покорители 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Comic Sans MS" pitchFamily="66" charset="0"/>
              </a:rPr>
              <a:t>Эвереста</a:t>
            </a:r>
            <a:endParaRPr lang="ru-RU" sz="24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73424"/>
            <a:ext cx="7787848" cy="5184576"/>
          </a:xfrm>
          <a:prstGeom prst="rect">
            <a:avLst/>
          </a:prstGeom>
        </p:spPr>
      </p:pic>
      <p:sp>
        <p:nvSpPr>
          <p:cNvPr id="3" name="Стрелка влево 2">
            <a:hlinkClick r:id="rId4" action="ppaction://hlinksldjump"/>
          </p:cNvPr>
          <p:cNvSpPr/>
          <p:nvPr/>
        </p:nvSpPr>
        <p:spPr>
          <a:xfrm>
            <a:off x="8479911" y="6500748"/>
            <a:ext cx="522446" cy="2423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85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0" y="274638"/>
            <a:ext cx="7067550" cy="7780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omic Sans MS" pitchFamily="66" charset="0"/>
              </a:rPr>
              <a:t>Озеро Байкал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24745"/>
            <a:ext cx="8604448" cy="1656184"/>
          </a:xfrm>
        </p:spPr>
        <p:txBody>
          <a:bodyPr/>
          <a:lstStyle/>
          <a:p>
            <a:r>
              <a:rPr lang="ru-RU" sz="2000" b="1" dirty="0" smtClean="0">
                <a:latin typeface="Comic Sans MS" pitchFamily="66" charset="0"/>
              </a:rPr>
              <a:t>Самое глубокое озеро на планете расположено в Сибири. Его глубина 1637м. Хотя площадью Байкал всего с Бельгию, в нем находится 20% мировых запасов пресной воды – больше, чем во всех пяти Великих озерах Северной Америки.</a:t>
            </a:r>
            <a:endParaRPr lang="ru-RU" sz="2000" b="1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356878"/>
            <a:ext cx="6755904" cy="4501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84" y="2387360"/>
            <a:ext cx="6660232" cy="4440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24" y="2463733"/>
            <a:ext cx="6592091" cy="4287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24" y="2448244"/>
            <a:ext cx="6660232" cy="4270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21" y="2412290"/>
            <a:ext cx="6639928" cy="4346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375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3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92088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Comic Sans MS" pitchFamily="66" charset="0"/>
              </a:rPr>
              <a:t>Байкал существует более 20 млн. лет. Здесь обитает около тысячи уникальных видов животных и растений.</a:t>
            </a:r>
            <a:endParaRPr lang="ru-RU" sz="24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828409" cy="5190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556792"/>
            <a:ext cx="7828409" cy="5223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6" y="1556792"/>
            <a:ext cx="3914205" cy="53194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37" y="1511545"/>
            <a:ext cx="4016649" cy="52230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4" y="1539052"/>
            <a:ext cx="7888221" cy="53114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3" y="1556792"/>
            <a:ext cx="7888221" cy="5284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Стрелка влево 2">
            <a:hlinkClick r:id="rId8" action="ppaction://hlinksldjump"/>
          </p:cNvPr>
          <p:cNvSpPr/>
          <p:nvPr/>
        </p:nvSpPr>
        <p:spPr>
          <a:xfrm>
            <a:off x="8532952" y="6557370"/>
            <a:ext cx="489204" cy="2423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27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8028384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omic Sans MS" pitchFamily="66" charset="0"/>
              </a:rPr>
              <a:t>Антарктида-самый высокий в мире континент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4168" y="1556792"/>
            <a:ext cx="3059832" cy="1728192"/>
          </a:xfrm>
        </p:spPr>
        <p:txBody>
          <a:bodyPr/>
          <a:lstStyle/>
          <a:p>
            <a:r>
              <a:rPr lang="ru-RU" sz="2800" b="1" dirty="0" smtClean="0">
                <a:latin typeface="Comic Sans MS" pitchFamily="66" charset="0"/>
              </a:rPr>
              <a:t>Антарктиду покрывает самый мощный слой льда. Местами его толщина достигает 4 км. Это почти 70% всей пресной воды в мире. </a:t>
            </a:r>
            <a:endParaRPr lang="ru-RU" sz="2800" b="1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13" y="1628800"/>
            <a:ext cx="6228184" cy="4671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6000666" cy="4671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6000666" cy="4671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97" y="1628800"/>
            <a:ext cx="6122737" cy="4671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45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59" y="70775"/>
            <a:ext cx="5184576" cy="5173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33085"/>
            <a:ext cx="6293254" cy="5173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250" y="59528"/>
            <a:ext cx="6400800" cy="5282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16" y="22379"/>
            <a:ext cx="7187869" cy="5256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99" y="133085"/>
            <a:ext cx="7524328" cy="52565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14" y="-14028"/>
            <a:ext cx="7524328" cy="5403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трелка влево 1">
            <a:hlinkClick r:id="rId8" action="ppaction://hlinksldjump"/>
          </p:cNvPr>
          <p:cNvSpPr/>
          <p:nvPr/>
        </p:nvSpPr>
        <p:spPr>
          <a:xfrm>
            <a:off x="496122" y="4365104"/>
            <a:ext cx="489204" cy="2160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2"/>
          <p:cNvSpPr txBox="1">
            <a:spLocks/>
          </p:cNvSpPr>
          <p:nvPr/>
        </p:nvSpPr>
        <p:spPr bwMode="auto">
          <a:xfrm>
            <a:off x="0" y="5389668"/>
            <a:ext cx="9144000" cy="146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04E6D"/>
                </a:solidFill>
                <a:latin typeface="Constantia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4E6D"/>
                </a:solidFill>
                <a:latin typeface="Constantia" pitchFamily="18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4E6D"/>
                </a:solidFill>
                <a:latin typeface="Constantia" pitchFamily="18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4E6D"/>
                </a:solidFill>
                <a:latin typeface="Constantia" pitchFamily="18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4E6D"/>
                </a:solidFill>
                <a:latin typeface="Constant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latin typeface="Comic Sans MS" pitchFamily="66" charset="0"/>
              </a:rPr>
              <a:t>Средняя отметка высоты Антарктиды 1830м. над уровнем моря, а отдельные пики достигают 5800м., но их не видно подо льдом. Высота – одна из причин того, что это самое холодное место на Земле: средняя зимняя температура здесь -60˚С.</a:t>
            </a:r>
            <a:endParaRPr lang="ru-RU" sz="2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5855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3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704856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  <a:t>Ледовый пик Чимборасо в Эквадорских Андах – самая удаленная от центра Земли точка.</a:t>
            </a:r>
            <a:endParaRPr lang="ru-RU" sz="28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4168" y="1600201"/>
            <a:ext cx="3059832" cy="427707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Гора поднимается над уровнем моря всего на 6267м. Это отметка на 2,6 км. меньше, чем у Эвереста, но на 2150м. дальше от центра Земли, потому что её радиус на экваторе максимален.</a:t>
            </a:r>
            <a:endParaRPr lang="ru-RU" sz="20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772816"/>
            <a:ext cx="6041349" cy="4536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5" y="1737320"/>
            <a:ext cx="6086475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5" y="1737320"/>
            <a:ext cx="609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329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628800"/>
            <a:ext cx="3358009" cy="4497363"/>
          </a:xfrm>
        </p:spPr>
        <p:txBody>
          <a:bodyPr/>
          <a:lstStyle/>
          <a:p>
            <a:r>
              <a:rPr lang="ru-RU" sz="2000" dirty="0" smtClean="0">
                <a:latin typeface="Comic Sans MS" pitchFamily="66" charset="0"/>
              </a:rPr>
              <a:t>Из-за вращения планеты вокруг своей оси её радиус на 21 км. больше, чем у полюсов. Чимборасо в 158 км южнее экватора, так что даже пляжи Эквадора дальше от центра Земли, чем высочайшая вершина нашей планеты Эверест.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564" y="116632"/>
            <a:ext cx="2484277" cy="1987421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57" y="116632"/>
            <a:ext cx="2688299" cy="20162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697" y="2420888"/>
            <a:ext cx="5715000" cy="35528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73" y="4802169"/>
            <a:ext cx="3174924" cy="20165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7" y="-180146"/>
            <a:ext cx="9126697" cy="68450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8" y="-138721"/>
            <a:ext cx="9144000" cy="69573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8" y="-138721"/>
            <a:ext cx="9144000" cy="6957392"/>
          </a:xfrm>
          <a:prstGeom prst="rect">
            <a:avLst/>
          </a:prstGeom>
        </p:spPr>
      </p:pic>
      <p:sp>
        <p:nvSpPr>
          <p:cNvPr id="2" name="Стрелка влево 1">
            <a:hlinkClick r:id="rId9" action="ppaction://hlinksldjump"/>
          </p:cNvPr>
          <p:cNvSpPr/>
          <p:nvPr/>
        </p:nvSpPr>
        <p:spPr>
          <a:xfrm>
            <a:off x="7884368" y="6499499"/>
            <a:ext cx="792088" cy="3307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64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344816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Comic Sans MS" pitchFamily="66" charset="0"/>
              </a:rPr>
              <a:t>Гора </a:t>
            </a:r>
            <a:r>
              <a:rPr lang="ru-RU" sz="3600" dirty="0" err="1" smtClean="0">
                <a:solidFill>
                  <a:srgbClr val="002060"/>
                </a:solidFill>
                <a:latin typeface="Comic Sans MS" pitchFamily="66" charset="0"/>
              </a:rPr>
              <a:t>Мауна-Кеа</a:t>
            </a:r>
            <a:r>
              <a:rPr lang="ru-RU" sz="3600" dirty="0" smtClean="0">
                <a:solidFill>
                  <a:srgbClr val="002060"/>
                </a:solidFill>
                <a:latin typeface="Comic Sans MS" pitchFamily="66" charset="0"/>
              </a:rPr>
              <a:t> на Гавайях-самая высокая в мире.</a:t>
            </a:r>
            <a:endParaRPr lang="ru-RU" sz="36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0" y="1600201"/>
            <a:ext cx="3491880" cy="2836912"/>
          </a:xfrm>
        </p:spPr>
        <p:txBody>
          <a:bodyPr/>
          <a:lstStyle/>
          <a:p>
            <a:r>
              <a:rPr lang="ru-RU" sz="2400" b="1" dirty="0" smtClean="0">
                <a:latin typeface="Comic Sans MS" pitchFamily="66" charset="0"/>
              </a:rPr>
              <a:t>Она почти на        2 км. превышает Эверест, хотя её высота всего 4205м. над уровнем моря.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4" y="4113076"/>
            <a:ext cx="3170675" cy="252028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904" y="1340768"/>
            <a:ext cx="557138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2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35914" y="1268760"/>
            <a:ext cx="3852094" cy="4857403"/>
          </a:xfrm>
        </p:spPr>
        <p:txBody>
          <a:bodyPr/>
          <a:lstStyle/>
          <a:p>
            <a:r>
              <a:rPr lang="ru-RU" sz="2400" dirty="0" smtClean="0">
                <a:latin typeface="Comic Sans MS" pitchFamily="66" charset="0"/>
              </a:rPr>
              <a:t>Если посчитать от океанического дна, то гора составит целых 10205км.! Вершина </a:t>
            </a:r>
            <a:r>
              <a:rPr lang="ru-RU" sz="2400" dirty="0" err="1" smtClean="0">
                <a:latin typeface="Comic Sans MS" pitchFamily="66" charset="0"/>
              </a:rPr>
              <a:t>Мауна-Кеа</a:t>
            </a:r>
            <a:r>
              <a:rPr lang="ru-RU" sz="2400" dirty="0" smtClean="0">
                <a:latin typeface="Comic Sans MS" pitchFamily="66" charset="0"/>
              </a:rPr>
              <a:t> всегда выше облаков, поэтому тут сухой прозрачный воздух и отличная видимость для астрономических наблюдений. Здесь установлен крупнейший в мире оптический телескоп.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40"/>
            <a:ext cx="4388346" cy="30125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02" y="1256964"/>
            <a:ext cx="5148568" cy="38884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68" y="361413"/>
            <a:ext cx="8636818" cy="64830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6" y="1256964"/>
            <a:ext cx="8798045" cy="53309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9" y="210939"/>
            <a:ext cx="8766667" cy="6454080"/>
          </a:xfrm>
          <a:prstGeom prst="rect">
            <a:avLst/>
          </a:prstGeom>
        </p:spPr>
      </p:pic>
      <p:sp>
        <p:nvSpPr>
          <p:cNvPr id="2" name="Стрелка влево 1">
            <a:hlinkClick r:id="rId8" action="ppaction://hlinksldjump"/>
          </p:cNvPr>
          <p:cNvSpPr/>
          <p:nvPr/>
        </p:nvSpPr>
        <p:spPr>
          <a:xfrm>
            <a:off x="8568703" y="6483282"/>
            <a:ext cx="396044" cy="3634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47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58839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Тибетское плато-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самое высокое на Земле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484784"/>
            <a:ext cx="2627784" cy="4641379"/>
          </a:xfrm>
        </p:spPr>
        <p:txBody>
          <a:bodyPr/>
          <a:lstStyle/>
          <a:p>
            <a:r>
              <a:rPr lang="ru-RU" sz="2400" b="1" dirty="0" smtClean="0">
                <a:latin typeface="Comic Sans MS" pitchFamily="66" charset="0"/>
              </a:rPr>
              <a:t>При средней высоте 4500м. над уровнем моря оно выше всех пиков Альп, кроме Монблана, и большинства гор США.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3" y="1628800"/>
            <a:ext cx="5568619" cy="417646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28800"/>
            <a:ext cx="6364255" cy="47731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99" y="1654874"/>
            <a:ext cx="6292247" cy="5011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54873"/>
            <a:ext cx="6364254" cy="5011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569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6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omic Sans MS" pitchFamily="66" charset="0"/>
              </a:rPr>
              <a:t>Озеро ниже уровня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628800"/>
            <a:ext cx="3995936" cy="4032448"/>
          </a:xfrm>
        </p:spPr>
        <p:txBody>
          <a:bodyPr/>
          <a:lstStyle/>
          <a:p>
            <a:r>
              <a:rPr lang="ru-RU" b="1" dirty="0" smtClean="0">
                <a:latin typeface="Comic Sans MS" pitchFamily="66" charset="0"/>
                <a:ea typeface="Cambria Math" pitchFamily="18" charset="0"/>
              </a:rPr>
              <a:t>В самой глубокой впадине суши, на границе Израиля и Иордании лежит Мертвое море. Его зеркало на 397м.        ниже уровня моря. </a:t>
            </a:r>
            <a:endParaRPr lang="ru-RU" b="1" dirty="0">
              <a:latin typeface="Comic Sans MS" pitchFamily="66" charset="0"/>
              <a:ea typeface="Cambria Math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94" y="1556792"/>
            <a:ext cx="4771730" cy="4608512"/>
          </a:xfrm>
          <a:prstGeom prst="rect">
            <a:avLst/>
          </a:prstGeom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1556792"/>
            <a:ext cx="4830688" cy="4608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3350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3607" y="116633"/>
            <a:ext cx="7999042" cy="1512167"/>
          </a:xfrm>
        </p:spPr>
        <p:txBody>
          <a:bodyPr/>
          <a:lstStyle/>
          <a:p>
            <a:r>
              <a:rPr lang="ru-RU" sz="1800" b="1" dirty="0" smtClean="0">
                <a:latin typeface="Comic Sans MS" pitchFamily="66" charset="0"/>
              </a:rPr>
              <a:t>Всего 50млн. лет назад здесь было море. Потом литосферная плита, несущая Индию, столкнулась с Евразийской. Земная кора в зоне удара растрескалась и смялась в складки, образовав Гималаи. Движение земной коры подняло морское дно на высоту 4500м., создав пустынное Тибетское плато.</a:t>
            </a:r>
            <a:endParaRPr lang="ru-RU" sz="1800" b="1" dirty="0">
              <a:latin typeface="Comic Sans MS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777949"/>
            <a:ext cx="4940300" cy="4953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7949"/>
            <a:ext cx="6182672" cy="4953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1786721"/>
            <a:ext cx="7056785" cy="49442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1777949"/>
            <a:ext cx="6984777" cy="5070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трелка влево 1">
            <a:hlinkClick r:id="rId6" action="ppaction://hlinksldjump"/>
          </p:cNvPr>
          <p:cNvSpPr/>
          <p:nvPr/>
        </p:nvSpPr>
        <p:spPr>
          <a:xfrm>
            <a:off x="8387365" y="6407620"/>
            <a:ext cx="633220" cy="2423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9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48872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Титикака-самое высокогорное озеро мира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3275856" cy="4525963"/>
          </a:xfrm>
        </p:spPr>
        <p:txBody>
          <a:bodyPr/>
          <a:lstStyle/>
          <a:p>
            <a:r>
              <a:rPr lang="ru-RU" sz="2000" b="1" dirty="0" smtClean="0">
                <a:latin typeface="Comic Sans MS" pitchFamily="66" charset="0"/>
              </a:rPr>
              <a:t>В Андах на границе между Боливией и Перу находится самое высокое из судоходных озер мира –Титикака. Его высота 3810м.,  а возраст-10000 лет. Это реликт древнего океана, располагавшегося между Андами и Кордильерами.</a:t>
            </a:r>
            <a:endParaRPr lang="ru-RU" sz="2000" b="1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95442"/>
            <a:ext cx="5739594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95442"/>
            <a:ext cx="5739594" cy="44418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95442"/>
            <a:ext cx="5715000" cy="44418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54" y="1795442"/>
            <a:ext cx="5701502" cy="44418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54" y="1804570"/>
            <a:ext cx="5701502" cy="50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0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42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5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587208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  <a:t>Титикака еще и одно из самых длинных озер в мире(177км) и второе по площади в Южной Америке.</a:t>
            </a:r>
            <a:endParaRPr lang="ru-RU" sz="28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70889"/>
            <a:ext cx="5273043" cy="316835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556792"/>
            <a:ext cx="4634880" cy="307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585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21673"/>
            <a:ext cx="7884368" cy="1679135"/>
          </a:xfrm>
        </p:spPr>
        <p:txBody>
          <a:bodyPr/>
          <a:lstStyle/>
          <a:p>
            <a:r>
              <a:rPr lang="ru-RU" sz="2000" b="1" dirty="0" smtClean="0">
                <a:latin typeface="Comic Sans MS" pitchFamily="66" charset="0"/>
              </a:rPr>
              <a:t>Яркое солнце и сильные ветры интенсивно испаряют воду, поэтому озеро довольно соленое, что определяет специфику его фауны. Илистое мелководье населяют разнообразные лягушки. Всего в озере известно 754 вида амфибий, из них 95%-эндемики.</a:t>
            </a:r>
            <a:endParaRPr lang="ru-RU" sz="2000" b="1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82" y="1772816"/>
            <a:ext cx="6738670" cy="48380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36650"/>
            <a:ext cx="7776864" cy="5121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93170"/>
            <a:ext cx="7704856" cy="4817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57201"/>
            <a:ext cx="7920372" cy="52802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2" y="1686898"/>
            <a:ext cx="7738212" cy="51330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80" y="1736650"/>
            <a:ext cx="7774842" cy="5083262"/>
          </a:xfrm>
          <a:prstGeom prst="rect">
            <a:avLst/>
          </a:prstGeom>
        </p:spPr>
      </p:pic>
      <p:sp>
        <p:nvSpPr>
          <p:cNvPr id="2" name="Стрелка влево 1">
            <a:hlinkClick r:id="rId8" action="ppaction://hlinksldjump"/>
          </p:cNvPr>
          <p:cNvSpPr/>
          <p:nvPr/>
        </p:nvSpPr>
        <p:spPr>
          <a:xfrm>
            <a:off x="8342977" y="6485042"/>
            <a:ext cx="612068" cy="2423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86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Comic Sans MS" pitchFamily="66" charset="0"/>
              </a:rPr>
              <a:t>Большие каньоны океанского дна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3672408" cy="4525963"/>
          </a:xfrm>
        </p:spPr>
        <p:txBody>
          <a:bodyPr/>
          <a:lstStyle/>
          <a:p>
            <a:r>
              <a:rPr lang="ru-RU" sz="2400" b="1" dirty="0" err="1" smtClean="0">
                <a:latin typeface="Comic Sans MS" pitchFamily="66" charset="0"/>
              </a:rPr>
              <a:t>Марианский</a:t>
            </a:r>
            <a:r>
              <a:rPr lang="ru-RU" sz="2400" b="1" dirty="0" smtClean="0">
                <a:latin typeface="Comic Sans MS" pitchFamily="66" charset="0"/>
              </a:rPr>
              <a:t> желоб в западной части Тихого океана – самая глубокая  впадина  планете:11 км ниже поверхности моря. Это серповидный донный каньон длиной 2500 км, средней шириной 70 км, с обрывистыми стенами.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204864"/>
            <a:ext cx="5120654" cy="3672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204864"/>
            <a:ext cx="5184576" cy="3888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37" y="1996244"/>
            <a:ext cx="5174704" cy="388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8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0112" y="188640"/>
            <a:ext cx="3456384" cy="4525963"/>
          </a:xfrm>
        </p:spPr>
        <p:txBody>
          <a:bodyPr/>
          <a:lstStyle/>
          <a:p>
            <a:r>
              <a:rPr lang="ru-RU" sz="2000" b="1" dirty="0" smtClean="0">
                <a:latin typeface="Comic Sans MS" pitchFamily="66" charset="0"/>
              </a:rPr>
              <a:t>Глубочайшее место тут – впадина </a:t>
            </a:r>
            <a:r>
              <a:rPr lang="ru-RU" sz="2000" b="1" dirty="0" err="1" smtClean="0">
                <a:latin typeface="Comic Sans MS" pitchFamily="66" charset="0"/>
              </a:rPr>
              <a:t>Челенджер</a:t>
            </a:r>
            <a:r>
              <a:rPr lang="ru-RU" sz="2000" b="1" dirty="0" smtClean="0">
                <a:latin typeface="Comic Sans MS" pitchFamily="66" charset="0"/>
              </a:rPr>
              <a:t> (11035 м), названное в честь океанографического судна «</a:t>
            </a:r>
            <a:r>
              <a:rPr lang="ru-RU" sz="2000" b="1" dirty="0" err="1" smtClean="0">
                <a:latin typeface="Comic Sans MS" pitchFamily="66" charset="0"/>
              </a:rPr>
              <a:t>Челенджер</a:t>
            </a:r>
            <a:r>
              <a:rPr lang="ru-RU" sz="2000" b="1" dirty="0" smtClean="0">
                <a:latin typeface="Comic Sans MS" pitchFamily="66" charset="0"/>
              </a:rPr>
              <a:t> </a:t>
            </a:r>
            <a:r>
              <a:rPr lang="en-US" sz="2000" b="1" dirty="0" smtClean="0">
                <a:latin typeface="Comic Sans MS" pitchFamily="66" charset="0"/>
              </a:rPr>
              <a:t>II</a:t>
            </a:r>
            <a:r>
              <a:rPr lang="ru-RU" sz="2000" b="1" dirty="0" smtClean="0">
                <a:latin typeface="Comic Sans MS" pitchFamily="66" charset="0"/>
              </a:rPr>
              <a:t>», обнаружившего её у Марианских островов в 1951 г. Позднее глубину впадины установило российское научно-исследовательское судно «Витязь» методом </a:t>
            </a:r>
            <a:r>
              <a:rPr lang="ru-RU" sz="2000" b="1" dirty="0" err="1" smtClean="0">
                <a:latin typeface="Comic Sans MS" pitchFamily="66" charset="0"/>
              </a:rPr>
              <a:t>эхолотирования</a:t>
            </a:r>
            <a:r>
              <a:rPr lang="ru-RU" sz="2000" b="1" dirty="0" smtClean="0">
                <a:latin typeface="Comic Sans MS" pitchFamily="66" charset="0"/>
              </a:rPr>
              <a:t>. В желоб до сих пор погружались всего лишь 2 беспилотных батискафа.</a:t>
            </a:r>
            <a:endParaRPr lang="ru-RU" sz="2000" b="1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5290384" cy="3888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6" y="1844824"/>
            <a:ext cx="5522934" cy="41422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6" y="1873811"/>
            <a:ext cx="5558514" cy="41132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6" y="1826243"/>
            <a:ext cx="5522934" cy="40782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6" y="1628800"/>
            <a:ext cx="5558514" cy="48863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021"/>
            <a:ext cx="5704910" cy="671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1" presetClass="exit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0"/>
                            </p:stCondLst>
                            <p:childTnLst>
                              <p:par>
                                <p:cTn id="26" presetID="3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3635896" cy="4713387"/>
          </a:xfrm>
        </p:spPr>
        <p:txBody>
          <a:bodyPr/>
          <a:lstStyle/>
          <a:p>
            <a:r>
              <a:rPr lang="ru-RU" sz="2400" b="1" dirty="0" smtClean="0">
                <a:latin typeface="Comic Sans MS" pitchFamily="66" charset="0"/>
              </a:rPr>
              <a:t>Масштабы желоба объясняются тем, что он проходит по линии геологического разлома, вдоль которого тихоокеанская кора погружается под Филиппинский литосферный блок со скоростью 11 см в год.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556792"/>
            <a:ext cx="5295528" cy="3937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770517"/>
            <a:ext cx="5295528" cy="55102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782558"/>
            <a:ext cx="5365296" cy="549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12" y="782558"/>
            <a:ext cx="5520279" cy="5498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Стрелка влево 1">
            <a:hlinkClick r:id="rId6" action="ppaction://hlinksldjump"/>
          </p:cNvPr>
          <p:cNvSpPr/>
          <p:nvPr/>
        </p:nvSpPr>
        <p:spPr>
          <a:xfrm>
            <a:off x="8025024" y="6590658"/>
            <a:ext cx="795448" cy="2423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0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3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Comic Sans MS" pitchFamily="66" charset="0"/>
              </a:rPr>
              <a:t>Источники информации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  <a:solidFill>
            <a:srgbClr val="002060"/>
          </a:solidFill>
        </p:spPr>
        <p:txBody>
          <a:bodyPr/>
          <a:lstStyle/>
          <a:p>
            <a:r>
              <a:rPr lang="ru-RU" sz="1400" dirty="0" smtClean="0">
                <a:solidFill>
                  <a:srgbClr val="FFFF00"/>
                </a:solidFill>
                <a:latin typeface="Comic Sans MS" pitchFamily="66" charset="0"/>
                <a:hlinkClick r:id="rId2"/>
              </a:rPr>
              <a:t>Энциклопедия «1000 чудес природы»</a:t>
            </a:r>
          </a:p>
          <a:p>
            <a:r>
              <a:rPr lang="ru-RU" sz="1400" dirty="0" smtClean="0">
                <a:solidFill>
                  <a:srgbClr val="FFFF00"/>
                </a:solidFill>
                <a:latin typeface="Comic Sans MS" pitchFamily="66" charset="0"/>
                <a:hlinkClick r:id="rId2"/>
              </a:rPr>
              <a:t>Интернет – сайты:</a:t>
            </a:r>
          </a:p>
          <a:p>
            <a:r>
              <a:rPr lang="en-US" sz="1400" dirty="0" smtClean="0">
                <a:solidFill>
                  <a:srgbClr val="FFFF00"/>
                </a:solidFill>
                <a:latin typeface="Comic Sans MS" pitchFamily="66" charset="0"/>
                <a:hlinkClick r:id="rId2"/>
              </a:rPr>
              <a:t>http</a:t>
            </a:r>
            <a:r>
              <a:rPr lang="en-US" sz="1400" dirty="0">
                <a:solidFill>
                  <a:srgbClr val="FFFF00"/>
                </a:solidFill>
                <a:latin typeface="Comic Sans MS" pitchFamily="66" charset="0"/>
                <a:hlinkClick r:id="rId2"/>
              </a:rPr>
              <a:t>://</a:t>
            </a:r>
            <a:r>
              <a:rPr lang="en-US" sz="1400" dirty="0" smtClean="0">
                <a:solidFill>
                  <a:srgbClr val="FFFF00"/>
                </a:solidFill>
                <a:latin typeface="Comic Sans MS" pitchFamily="66" charset="0"/>
                <a:hlinkClick r:id="rId2"/>
              </a:rPr>
              <a:t>www.toursfera.ru/tours/mertvoe_more/58</a:t>
            </a:r>
            <a:endParaRPr lang="ru-RU" sz="1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en-US" sz="1400" dirty="0">
                <a:solidFill>
                  <a:srgbClr val="FFFF00"/>
                </a:solidFill>
                <a:latin typeface="Comic Sans MS" pitchFamily="66" charset="0"/>
                <a:hlinkClick r:id="rId3"/>
              </a:rPr>
              <a:t>http://</a:t>
            </a:r>
            <a:r>
              <a:rPr lang="en-US" sz="1400" dirty="0" smtClean="0">
                <a:solidFill>
                  <a:srgbClr val="FFFF00"/>
                </a:solidFill>
                <a:latin typeface="Comic Sans MS" pitchFamily="66" charset="0"/>
                <a:hlinkClick r:id="rId3"/>
              </a:rPr>
              <a:t>spear.forum2x2.ru/t8-topic</a:t>
            </a:r>
            <a:endParaRPr lang="ru-RU" sz="1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en-US" sz="1400" dirty="0">
                <a:solidFill>
                  <a:srgbClr val="FFFF00"/>
                </a:solidFill>
                <a:latin typeface="Comic Sans MS" pitchFamily="66" charset="0"/>
                <a:hlinkClick r:id="rId4"/>
              </a:rPr>
              <a:t>http://</a:t>
            </a:r>
            <a:r>
              <a:rPr lang="en-US" sz="1400" dirty="0" smtClean="0">
                <a:solidFill>
                  <a:srgbClr val="FFFF00"/>
                </a:solidFill>
                <a:latin typeface="Comic Sans MS" pitchFamily="66" charset="0"/>
                <a:hlinkClick r:id="rId4"/>
              </a:rPr>
              <a:t>www.liveinternet.ru/uses/dalimond/post161916140/</a:t>
            </a:r>
            <a:endParaRPr lang="ru-RU" sz="1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en-US" sz="1400" dirty="0">
                <a:solidFill>
                  <a:srgbClr val="FFFF00"/>
                </a:solidFill>
                <a:latin typeface="Comic Sans MS" pitchFamily="66" charset="0"/>
                <a:hlinkClick r:id="rId5"/>
              </a:rPr>
              <a:t>http://</a:t>
            </a:r>
            <a:r>
              <a:rPr lang="en-US" sz="1400" dirty="0" smtClean="0">
                <a:solidFill>
                  <a:srgbClr val="FFFF00"/>
                </a:solidFill>
                <a:latin typeface="Comic Sans MS" pitchFamily="66" charset="0"/>
                <a:hlinkClick r:id="rId5"/>
              </a:rPr>
              <a:t>etudy.narod.ru/etudy/etudy46-80/etudy_48.htm</a:t>
            </a:r>
            <a:endParaRPr lang="ru-RU" sz="1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en-US" sz="1400" dirty="0">
                <a:solidFill>
                  <a:srgbClr val="FFFF00"/>
                </a:solidFill>
                <a:latin typeface="Comic Sans MS" pitchFamily="66" charset="0"/>
                <a:hlinkClick r:id="rId6"/>
              </a:rPr>
              <a:t>http://</a:t>
            </a:r>
            <a:r>
              <a:rPr lang="en-US" sz="1400" dirty="0" smtClean="0">
                <a:solidFill>
                  <a:srgbClr val="FFFF00"/>
                </a:solidFill>
                <a:latin typeface="Comic Sans MS" pitchFamily="66" charset="0"/>
                <a:hlinkClick r:id="rId6"/>
              </a:rPr>
              <a:t>e-borneo.blogspot.com/2005_04_01_archive.html</a:t>
            </a:r>
            <a:endParaRPr lang="ru-RU" sz="1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en-US" sz="1400" dirty="0">
                <a:solidFill>
                  <a:srgbClr val="FFFF00"/>
                </a:solidFill>
                <a:latin typeface="Comic Sans MS" pitchFamily="66" charset="0"/>
                <a:hlinkClick r:id="rId7"/>
              </a:rPr>
              <a:t>http://www.embassyalliance.com/malaysia/borneo_sarawak/attractions</a:t>
            </a:r>
            <a:r>
              <a:rPr lang="en-US" sz="1400" dirty="0" smtClean="0">
                <a:solidFill>
                  <a:srgbClr val="FFFF00"/>
                </a:solidFill>
                <a:latin typeface="Comic Sans MS" pitchFamily="66" charset="0"/>
                <a:hlinkClick r:id="rId7"/>
              </a:rPr>
              <a:t>/</a:t>
            </a:r>
            <a:endParaRPr lang="ru-RU" sz="1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en-US" sz="1400" dirty="0">
                <a:solidFill>
                  <a:srgbClr val="FFFF00"/>
                </a:solidFill>
                <a:latin typeface="Comic Sans MS" pitchFamily="66" charset="0"/>
                <a:hlinkClick r:id="rId8"/>
              </a:rPr>
              <a:t>http://</a:t>
            </a:r>
            <a:r>
              <a:rPr lang="en-US" sz="1400" dirty="0" smtClean="0">
                <a:solidFill>
                  <a:srgbClr val="FFFF00"/>
                </a:solidFill>
                <a:latin typeface="Comic Sans MS" pitchFamily="66" charset="0"/>
                <a:hlinkClick r:id="rId8"/>
              </a:rPr>
              <a:t>foto.ionflux.ru/foto/673130.html</a:t>
            </a:r>
            <a:endParaRPr lang="ru-RU" sz="1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en-US" sz="1400" dirty="0">
                <a:solidFill>
                  <a:srgbClr val="FFFF00"/>
                </a:solidFill>
                <a:latin typeface="Comic Sans MS" pitchFamily="66" charset="0"/>
                <a:hlinkClick r:id="rId9"/>
              </a:rPr>
              <a:t>http://</a:t>
            </a:r>
            <a:r>
              <a:rPr lang="en-US" sz="1400" dirty="0" smtClean="0">
                <a:solidFill>
                  <a:srgbClr val="FFFF00"/>
                </a:solidFill>
                <a:latin typeface="Comic Sans MS" pitchFamily="66" charset="0"/>
                <a:hlinkClick r:id="rId9"/>
              </a:rPr>
              <a:t>ekabu.ru/26169-ldy-antarktidy.html</a:t>
            </a:r>
            <a:endParaRPr lang="ru-RU" sz="1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en-US" sz="1400" dirty="0">
                <a:solidFill>
                  <a:srgbClr val="FFFF00"/>
                </a:solidFill>
                <a:latin typeface="Comic Sans MS" pitchFamily="66" charset="0"/>
                <a:hlinkClick r:id="rId10"/>
              </a:rPr>
              <a:t>http://</a:t>
            </a:r>
            <a:r>
              <a:rPr lang="en-US" sz="1400" dirty="0" smtClean="0">
                <a:solidFill>
                  <a:srgbClr val="FFFF00"/>
                </a:solidFill>
                <a:latin typeface="Comic Sans MS" pitchFamily="66" charset="0"/>
                <a:hlinkClick r:id="rId10"/>
              </a:rPr>
              <a:t>wallpaper.zoda.ru/sky/wpgnrkg.html</a:t>
            </a:r>
            <a:endParaRPr lang="ru-RU" sz="1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en-US" sz="1400" dirty="0">
                <a:solidFill>
                  <a:srgbClr val="FFFF00"/>
                </a:solidFill>
                <a:latin typeface="Comic Sans MS" pitchFamily="66" charset="0"/>
                <a:hlinkClick r:id="rId11"/>
              </a:rPr>
              <a:t>http://</a:t>
            </a:r>
            <a:r>
              <a:rPr lang="en-US" sz="1400" dirty="0" smtClean="0">
                <a:solidFill>
                  <a:srgbClr val="FFFF00"/>
                </a:solidFill>
                <a:latin typeface="Comic Sans MS" pitchFamily="66" charset="0"/>
                <a:hlinkClick r:id="rId11"/>
              </a:rPr>
              <a:t>priroda-foto.ru/ldi-antarktidi.html</a:t>
            </a:r>
            <a:endParaRPr lang="ru-RU" sz="1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en-US" sz="1400" dirty="0">
                <a:solidFill>
                  <a:srgbClr val="FFFF00"/>
                </a:solidFill>
                <a:latin typeface="Comic Sans MS" pitchFamily="66" charset="0"/>
                <a:hlinkClick r:id="rId12"/>
              </a:rPr>
              <a:t>http://</a:t>
            </a:r>
            <a:r>
              <a:rPr lang="en-US" sz="1400" dirty="0" smtClean="0">
                <a:solidFill>
                  <a:srgbClr val="FFFF00"/>
                </a:solidFill>
                <a:latin typeface="Comic Sans MS" pitchFamily="66" charset="0"/>
                <a:hlinkClick r:id="rId12"/>
              </a:rPr>
              <a:t>www.marshruty.ru/Photos/Photo.aspx?PhotoID=31dd44f8-8120-436e-ba0f-3215885785d0&amp;Size=XL</a:t>
            </a:r>
            <a:endParaRPr lang="ru-RU" sz="1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en-US" sz="1400" dirty="0" smtClean="0">
                <a:solidFill>
                  <a:srgbClr val="FFFF00"/>
                </a:solidFill>
                <a:latin typeface="Comic Sans MS" pitchFamily="66" charset="0"/>
              </a:rPr>
              <a:t>http</a:t>
            </a:r>
            <a:r>
              <a:rPr lang="en-US" sz="1400" dirty="0">
                <a:solidFill>
                  <a:srgbClr val="FFFF00"/>
                </a:solidFill>
                <a:latin typeface="Comic Sans MS" pitchFamily="66" charset="0"/>
              </a:rPr>
              <a:t>://7vershin.ru/photos/all_1/section_70_1/item_1732</a:t>
            </a:r>
            <a:r>
              <a:rPr lang="en-US" sz="1400" dirty="0" smtClean="0">
                <a:solidFill>
                  <a:srgbClr val="FFFF00"/>
                </a:solidFill>
                <a:latin typeface="Comic Sans MS" pitchFamily="66" charset="0"/>
              </a:rPr>
              <a:t>/</a:t>
            </a:r>
            <a:endParaRPr lang="ru-RU" sz="1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en-US" sz="1400" dirty="0">
                <a:solidFill>
                  <a:srgbClr val="FFFF00"/>
                </a:solidFill>
                <a:latin typeface="Comic Sans MS" pitchFamily="66" charset="0"/>
                <a:hlinkClick r:id="rId13"/>
              </a:rPr>
              <a:t>http://</a:t>
            </a:r>
            <a:r>
              <a:rPr lang="en-US" sz="1400" dirty="0" smtClean="0">
                <a:solidFill>
                  <a:srgbClr val="FFFF00"/>
                </a:solidFill>
                <a:latin typeface="Comic Sans MS" pitchFamily="66" charset="0"/>
                <a:hlinkClick r:id="rId13"/>
              </a:rPr>
              <a:t>tours-tv.com/ru/Titicaca-lake</a:t>
            </a:r>
            <a:endParaRPr lang="en-US" sz="1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en-US" sz="1400" dirty="0">
                <a:solidFill>
                  <a:srgbClr val="FFFF00"/>
                </a:solidFill>
                <a:latin typeface="Comic Sans MS" pitchFamily="66" charset="0"/>
                <a:hlinkClick r:id="rId14"/>
              </a:rPr>
              <a:t>http://www.poedem.ru/country/peru/photos/arekipaiozeratitikaka/7559</a:t>
            </a:r>
            <a:r>
              <a:rPr lang="en-US" sz="1400" dirty="0" smtClean="0">
                <a:solidFill>
                  <a:srgbClr val="FFFF00"/>
                </a:solidFill>
                <a:latin typeface="Comic Sans MS" pitchFamily="66" charset="0"/>
                <a:hlinkClick r:id="rId14"/>
              </a:rPr>
              <a:t>/</a:t>
            </a:r>
            <a:endParaRPr lang="en-US" sz="1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en-US" sz="1400" dirty="0">
                <a:solidFill>
                  <a:srgbClr val="FFFF00"/>
                </a:solidFill>
                <a:latin typeface="Comic Sans MS" pitchFamily="66" charset="0"/>
              </a:rPr>
              <a:t>http://www.zerass.com/wiki/</a:t>
            </a:r>
            <a:r>
              <a:rPr lang="ru-RU" sz="1400" dirty="0" err="1">
                <a:solidFill>
                  <a:srgbClr val="FFFF00"/>
                </a:solidFill>
                <a:latin typeface="Comic Sans MS" pitchFamily="66" charset="0"/>
              </a:rPr>
              <a:t>МакМердо</a:t>
            </a:r>
            <a:endParaRPr lang="ru-RU" sz="14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31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49775" y="2204864"/>
            <a:ext cx="7644464" cy="25922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Благодарим за внимание!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52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8144" y="116632"/>
            <a:ext cx="3034680" cy="4525963"/>
          </a:xfrm>
        </p:spPr>
        <p:txBody>
          <a:bodyPr/>
          <a:lstStyle/>
          <a:p>
            <a:r>
              <a:rPr lang="ru-RU" sz="2400" b="1" dirty="0">
                <a:latin typeface="Comic Sans MS" pitchFamily="66" charset="0"/>
              </a:rPr>
              <a:t>Оно также самое соленое в мире – в восемь раз солёнее Средиземного моря. Такая плотность воды делает </a:t>
            </a:r>
            <a:r>
              <a:rPr lang="ru-RU" sz="2400" b="1" dirty="0" smtClean="0">
                <a:latin typeface="Comic Sans MS" pitchFamily="66" charset="0"/>
              </a:rPr>
              <a:t>все предметы необычно плавучими. Человек держится на поверхности без малейших усилий, как пробка.</a:t>
            </a:r>
            <a:endParaRPr lang="ru-RU" sz="2400" b="1" dirty="0">
              <a:latin typeface="Comic Sans MS" pitchFamily="66" charset="0"/>
            </a:endParaRP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03352"/>
            <a:ext cx="5633190" cy="400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61158"/>
            <a:ext cx="5715000" cy="4686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206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4176464" cy="4525963"/>
          </a:xfrm>
        </p:spPr>
        <p:txBody>
          <a:bodyPr/>
          <a:lstStyle/>
          <a:p>
            <a:r>
              <a:rPr lang="ru-RU" b="1" dirty="0" smtClean="0">
                <a:latin typeface="Comic Sans MS" pitchFamily="66" charset="0"/>
              </a:rPr>
              <a:t>Питаемое  рекой Иордан, Мёртвое море бессточное, воду оно теряет за счет испарения. 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4784"/>
            <a:ext cx="3168352" cy="5271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847" y="1362133"/>
            <a:ext cx="4634880" cy="5517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9563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3456384" cy="4525963"/>
          </a:xfrm>
        </p:spPr>
        <p:txBody>
          <a:bodyPr/>
          <a:lstStyle/>
          <a:p>
            <a:pPr lvl="0"/>
            <a:r>
              <a:rPr lang="ru-RU" sz="2400" b="1" dirty="0">
                <a:latin typeface="Comic Sans MS" pitchFamily="66" charset="0"/>
              </a:rPr>
              <a:t>Летом, когда температура достигает 50˚С, над поверхностью поднимаются </a:t>
            </a:r>
            <a:r>
              <a:rPr lang="ru-RU" sz="2400" b="1" dirty="0" smtClean="0">
                <a:latin typeface="Comic Sans MS" pitchFamily="66" charset="0"/>
              </a:rPr>
              <a:t>сотни островков</a:t>
            </a:r>
            <a:r>
              <a:rPr lang="ru-RU" sz="2400" b="1" dirty="0">
                <a:latin typeface="Comic Sans MS" pitchFamily="66" charset="0"/>
              </a:rPr>
              <a:t>. Это вершины соляных «скал» вышли на свет из-за того, что </a:t>
            </a:r>
            <a:r>
              <a:rPr lang="ru-RU" sz="2400" b="1" dirty="0" smtClean="0">
                <a:latin typeface="Comic Sans MS" pitchFamily="66" charset="0"/>
              </a:rPr>
              <a:t>уровень озера </a:t>
            </a:r>
            <a:r>
              <a:rPr lang="ru-RU" sz="2400" b="1" dirty="0">
                <a:latin typeface="Comic Sans MS" pitchFamily="66" charset="0"/>
              </a:rPr>
              <a:t>временно понизился.</a:t>
            </a:r>
          </a:p>
          <a:p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665673"/>
            <a:ext cx="4634434" cy="5510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250" y="866486"/>
            <a:ext cx="4889702" cy="5715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02" y="908720"/>
            <a:ext cx="4924500" cy="5682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09" y="908720"/>
            <a:ext cx="5136148" cy="5673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250" y="908720"/>
            <a:ext cx="4903152" cy="5776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212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3" y="4869160"/>
            <a:ext cx="8739336" cy="1871113"/>
          </a:xfrm>
        </p:spPr>
        <p:txBody>
          <a:bodyPr/>
          <a:lstStyle/>
          <a:p>
            <a:r>
              <a:rPr lang="ru-RU" sz="2400" b="1" dirty="0" smtClean="0">
                <a:latin typeface="Comic Sans MS" pitchFamily="66" charset="0"/>
              </a:rPr>
              <a:t>Такие высокие концентрации соли токсичны для большинства организмов, и до недавнего времени озеро считалось безжизненным (откуда его и название). Однако даже в нём учёные обнаружили </a:t>
            </a:r>
            <a:r>
              <a:rPr lang="ru-RU" sz="2400" b="1" dirty="0" err="1" smtClean="0">
                <a:latin typeface="Comic Sans MS" pitchFamily="66" charset="0"/>
              </a:rPr>
              <a:t>галобактерий</a:t>
            </a:r>
            <a:r>
              <a:rPr lang="ru-RU" sz="2400" b="1" dirty="0" smtClean="0">
                <a:latin typeface="Comic Sans MS" pitchFamily="66" charset="0"/>
              </a:rPr>
              <a:t>.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32656"/>
            <a:ext cx="5715000" cy="4124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80" y="353160"/>
            <a:ext cx="5955658" cy="4103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88338"/>
            <a:ext cx="6200839" cy="4312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80" y="320368"/>
            <a:ext cx="5955657" cy="41527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80" y="320368"/>
            <a:ext cx="5939068" cy="4212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862" y="304343"/>
            <a:ext cx="5931576" cy="4200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трелка вправо 1">
            <a:hlinkClick r:id="rId2" action="ppaction://hlinksldjump"/>
          </p:cNvPr>
          <p:cNvSpPr/>
          <p:nvPr/>
        </p:nvSpPr>
        <p:spPr>
          <a:xfrm rot="10800000">
            <a:off x="7699303" y="6381327"/>
            <a:ext cx="966354" cy="268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457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3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3050"/>
            <a:ext cx="7956376" cy="77968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Comic Sans MS" pitchFamily="66" charset="0"/>
              </a:rPr>
              <a:t>Величайшие в мире пещеры</a:t>
            </a:r>
            <a:endParaRPr lang="ru-RU" sz="4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96752"/>
            <a:ext cx="4212323" cy="4926694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435100"/>
            <a:ext cx="3672408" cy="4514179"/>
          </a:xfrm>
        </p:spPr>
        <p:txBody>
          <a:bodyPr/>
          <a:lstStyle/>
          <a:p>
            <a:r>
              <a:rPr lang="ru-RU" sz="3600" b="1" dirty="0" smtClean="0">
                <a:latin typeface="Comic Sans MS" pitchFamily="66" charset="0"/>
              </a:rPr>
              <a:t>Самая большая  в мире пещера – </a:t>
            </a:r>
            <a:r>
              <a:rPr lang="ru-RU" sz="3600" b="1" i="1" u="sng" dirty="0" err="1" smtClean="0">
                <a:solidFill>
                  <a:srgbClr val="002060"/>
                </a:solidFill>
                <a:latin typeface="Comic Sans MS" pitchFamily="66" charset="0"/>
              </a:rPr>
              <a:t>Саравак</a:t>
            </a:r>
            <a:r>
              <a:rPr lang="ru-RU" sz="3600" b="1" i="1" u="sng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3600" b="1" dirty="0" smtClean="0">
                <a:latin typeface="Comic Sans MS" pitchFamily="66" charset="0"/>
              </a:rPr>
              <a:t>-находится  на индонезийском острове Калимантан.</a:t>
            </a:r>
            <a:endParaRPr lang="ru-RU" sz="3600" b="1" dirty="0">
              <a:latin typeface="Comic Sans MS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5" y="1119726"/>
            <a:ext cx="8280920" cy="5517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85" y="1164990"/>
            <a:ext cx="8317995" cy="5571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1" y="1116030"/>
            <a:ext cx="8424936" cy="5542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2" y="1116030"/>
            <a:ext cx="8415686" cy="5517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19726"/>
            <a:ext cx="8407658" cy="5563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2" y="1166996"/>
            <a:ext cx="8551674" cy="5589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769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1" presetClass="exit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3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000"/>
                            </p:stCondLst>
                            <p:childTnLst>
                              <p:par>
                                <p:cTn id="46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16632"/>
            <a:ext cx="4427984" cy="5318051"/>
          </a:xfrm>
        </p:spPr>
        <p:txBody>
          <a:bodyPr/>
          <a:lstStyle/>
          <a:p>
            <a:r>
              <a:rPr lang="ru-RU" sz="2800" b="1" dirty="0" smtClean="0">
                <a:latin typeface="Comic Sans MS" pitchFamily="66" charset="0"/>
              </a:rPr>
              <a:t>Высотой 70м., длиной 700м. и средней шириной 300м.,  она  в 3,5 раза длиннее собора Святого Петра в Риме  и вдвое шире его. В ней можно поставить, один за другим, восемь реактивных лайнеров, и еще останется свободное место по бокам. Открыли её в 1984г.</a:t>
            </a:r>
            <a:endParaRPr lang="ru-RU" sz="2800" b="1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9" y="116632"/>
            <a:ext cx="4786949" cy="320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3888"/>
            <a:ext cx="3450781" cy="3450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155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eta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807</TotalTime>
  <Words>1269</Words>
  <Application>Microsoft Office PowerPoint</Application>
  <PresentationFormat>Экран (4:3)</PresentationFormat>
  <Paragraphs>90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planeta</vt:lpstr>
      <vt:lpstr>Высоты и глубины Земли</vt:lpstr>
      <vt:lpstr>Презентация PowerPoint</vt:lpstr>
      <vt:lpstr>Озеро ниже уровня</vt:lpstr>
      <vt:lpstr>Презентация PowerPoint</vt:lpstr>
      <vt:lpstr>Презентация PowerPoint</vt:lpstr>
      <vt:lpstr>Презентация PowerPoint</vt:lpstr>
      <vt:lpstr>Презентация PowerPoint</vt:lpstr>
      <vt:lpstr>Величайшие в мире пещеры</vt:lpstr>
      <vt:lpstr>Презентация PowerPoint</vt:lpstr>
      <vt:lpstr>Пещерная система  Резо-Жан-Бернар </vt:lpstr>
      <vt:lpstr>Презентация PowerPoint</vt:lpstr>
      <vt:lpstr>Презентация PowerPoint</vt:lpstr>
      <vt:lpstr>Самый длинный пещерный лабиринт</vt:lpstr>
      <vt:lpstr>Презентация PowerPoint</vt:lpstr>
      <vt:lpstr>Презентация PowerPoint</vt:lpstr>
      <vt:lpstr>Презентация PowerPoint</vt:lpstr>
      <vt:lpstr>Мощь Колорадо</vt:lpstr>
      <vt:lpstr>Презентация PowerPoint</vt:lpstr>
      <vt:lpstr>Эверест -  самая высокая гора суши</vt:lpstr>
      <vt:lpstr>Отметки8848м. впервые достигли  29 мая 1953г. Эдмунд Хиллари и  Норэй Тенцинг. </vt:lpstr>
      <vt:lpstr>Озеро Байкал</vt:lpstr>
      <vt:lpstr>Байкал существует более 20 млн. лет. Здесь обитает около тысячи уникальных видов животных и растений.</vt:lpstr>
      <vt:lpstr>Антарктида-самый высокий в мире континент</vt:lpstr>
      <vt:lpstr>Презентация PowerPoint</vt:lpstr>
      <vt:lpstr>Ледовый пик Чимборасо в Эквадорских Андах – самая удаленная от центра Земли точка.</vt:lpstr>
      <vt:lpstr>Презентация PowerPoint</vt:lpstr>
      <vt:lpstr>Гора Мауна-Кеа на Гавайях-самая высокая в мире.</vt:lpstr>
      <vt:lpstr>Презентация PowerPoint</vt:lpstr>
      <vt:lpstr>Тибетское плато- самое высокое на Земле</vt:lpstr>
      <vt:lpstr>Презентация PowerPoint</vt:lpstr>
      <vt:lpstr>Титикака-самое высокогорное озеро мира</vt:lpstr>
      <vt:lpstr>Титикака еще и одно из самых длинных озер в мире(177км) и второе по площади в Южной Америке.</vt:lpstr>
      <vt:lpstr>Презентация PowerPoint</vt:lpstr>
      <vt:lpstr>Большие каньоны океанского дна</vt:lpstr>
      <vt:lpstr>Презентация PowerPoint</vt:lpstr>
      <vt:lpstr>Презентация PowerPoint</vt:lpstr>
      <vt:lpstr>Источники информации</vt:lpstr>
      <vt:lpstr>Презентация PowerPoint</vt:lpstr>
    </vt:vector>
  </TitlesOfParts>
  <Company>DNA Project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Высоты и глубины1</dc:title>
  <dc:creator>DNA7 X86</dc:creator>
  <cp:lastModifiedBy>DNA7 X86</cp:lastModifiedBy>
  <cp:revision>67</cp:revision>
  <dcterms:created xsi:type="dcterms:W3CDTF">2012-02-03T14:37:18Z</dcterms:created>
  <dcterms:modified xsi:type="dcterms:W3CDTF">2012-06-16T18:50:55Z</dcterms:modified>
</cp:coreProperties>
</file>